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23"/>
  </p:notesMasterIdLst>
  <p:sldIdLst>
    <p:sldId id="256" r:id="rId2"/>
    <p:sldId id="258" r:id="rId3"/>
    <p:sldId id="327" r:id="rId4"/>
    <p:sldId id="280" r:id="rId5"/>
    <p:sldId id="328" r:id="rId6"/>
    <p:sldId id="329" r:id="rId7"/>
    <p:sldId id="289" r:id="rId8"/>
    <p:sldId id="331" r:id="rId9"/>
    <p:sldId id="333" r:id="rId10"/>
    <p:sldId id="332" r:id="rId11"/>
    <p:sldId id="330" r:id="rId12"/>
    <p:sldId id="268" r:id="rId13"/>
    <p:sldId id="270" r:id="rId14"/>
    <p:sldId id="334" r:id="rId15"/>
    <p:sldId id="335" r:id="rId16"/>
    <p:sldId id="336" r:id="rId17"/>
    <p:sldId id="274" r:id="rId18"/>
    <p:sldId id="275" r:id="rId19"/>
    <p:sldId id="337" r:id="rId20"/>
    <p:sldId id="293" r:id="rId21"/>
    <p:sldId id="282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5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9E53D5-C174-40F5-9223-57B6FB2AC457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E7F3CC-441B-4C02-8004-6CF9B9A55B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63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0626" y="1346947"/>
            <a:ext cx="7667244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0626" y="4282763"/>
            <a:ext cx="7667244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90626" y="1484779"/>
            <a:ext cx="7667244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47522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66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0AD3C-DC73-4367-A9DF-ED526744091A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EDF45146-AAFD-4E9E-9BD5-AB19CD79C2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878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0AD3C-DC73-4367-A9DF-ED526744091A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45146-AAFD-4E9E-9BD5-AB19CD79C2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70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0AD3C-DC73-4367-A9DF-ED526744091A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45146-AAFD-4E9E-9BD5-AB19CD79C2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523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0AD3C-DC73-4367-A9DF-ED526744091A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45146-AAFD-4E9E-9BD5-AB19CD79C2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911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6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660AD3C-DC73-4367-A9DF-ED526744091A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3376" y="6282268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EDF45146-AAFD-4E9E-9BD5-AB19CD79C2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955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0AD3C-DC73-4367-A9DF-ED526744091A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45146-AAFD-4E9E-9BD5-AB19CD79C2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60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0AD3C-DC73-4367-A9DF-ED526744091A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45146-AAFD-4E9E-9BD5-AB19CD79C2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774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660AD3C-DC73-4367-A9DF-ED526744091A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45146-AAFD-4E9E-9BD5-AB19CD79C2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593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0AD3C-DC73-4367-A9DF-ED526744091A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45146-AAFD-4E9E-9BD5-AB19CD79C2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037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0AD3C-DC73-4367-A9DF-ED526744091A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45146-AAFD-4E9E-9BD5-AB19CD79C2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9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0AD3C-DC73-4367-A9DF-ED526744091A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45146-AAFD-4E9E-9BD5-AB19CD79C2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07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660AD3C-DC73-4367-A9DF-ED526744091A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DF45146-AAFD-4E9E-9BD5-AB19CD79C2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70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6BBC2-9372-4C7D-8AF7-70CF979C6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670" y="1163117"/>
            <a:ext cx="7475220" cy="3304914"/>
          </a:xfrm>
        </p:spPr>
        <p:txBody>
          <a:bodyPr/>
          <a:lstStyle/>
          <a:p>
            <a:r>
              <a:rPr lang="en-US" dirty="0"/>
              <a:t>Kittitas County Voluntary Stewardship Program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188D4B-FDAF-40AF-981C-8564A0428F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2386" y="4769510"/>
            <a:ext cx="5918454" cy="106984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Watershed Group Meeting</a:t>
            </a:r>
          </a:p>
          <a:p>
            <a:r>
              <a:rPr lang="en-US" dirty="0"/>
              <a:t>October 25, 2019 10AM to Noon</a:t>
            </a:r>
          </a:p>
          <a:p>
            <a:r>
              <a:rPr lang="en-US" dirty="0"/>
              <a:t>Armory, Kittitas Valley Event Center</a:t>
            </a:r>
          </a:p>
        </p:txBody>
      </p:sp>
    </p:spTree>
    <p:extLst>
      <p:ext uri="{BB962C8B-B14F-4D97-AF65-F5344CB8AC3E}">
        <p14:creationId xmlns:p14="http://schemas.microsoft.com/office/powerpoint/2010/main" val="124719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C3838-DD9E-44EB-8EFA-D1ACDC14E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F5FC2A-545D-4677-8FD8-0F69AB2035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15200"/>
          </a:xfrm>
        </p:spPr>
      </p:pic>
    </p:spTree>
    <p:extLst>
      <p:ext uri="{BB962C8B-B14F-4D97-AF65-F5344CB8AC3E}">
        <p14:creationId xmlns:p14="http://schemas.microsoft.com/office/powerpoint/2010/main" val="3653692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BA78D-235A-4711-897E-CBCA3374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Financial Assistance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977ED-33EB-4C6C-BAA9-25831D10B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2115967"/>
            <a:ext cx="7704667" cy="4257401"/>
          </a:xfrm>
        </p:spPr>
        <p:txBody>
          <a:bodyPr>
            <a:normAutofit/>
          </a:bodyPr>
          <a:lstStyle/>
          <a:p>
            <a:r>
              <a:rPr lang="en-US" sz="3800" dirty="0">
                <a:latin typeface="Corbel" panose="020B0503020204020204" pitchFamily="34" charset="0"/>
              </a:rPr>
              <a:t>Individual Producer Opportunities</a:t>
            </a:r>
          </a:p>
          <a:p>
            <a:pPr lvl="1"/>
            <a:r>
              <a:rPr lang="en-US" sz="3000" dirty="0">
                <a:latin typeface="Corbel" panose="020B0503020204020204" pitchFamily="34" charset="0"/>
              </a:rPr>
              <a:t>RCPP (EQIP) – Applications Due Nov 22</a:t>
            </a:r>
          </a:p>
          <a:p>
            <a:pPr lvl="1"/>
            <a:r>
              <a:rPr lang="en-US" sz="3000" dirty="0">
                <a:latin typeface="Corbel" panose="020B0503020204020204" pitchFamily="34" charset="0"/>
              </a:rPr>
              <a:t>Integrated Plan Water Conservation Funds</a:t>
            </a:r>
          </a:p>
          <a:p>
            <a:pPr lvl="2"/>
            <a:r>
              <a:rPr lang="en-US" sz="2800" dirty="0">
                <a:latin typeface="Corbel" panose="020B0503020204020204" pitchFamily="34" charset="0"/>
              </a:rPr>
              <a:t>Trust Water</a:t>
            </a:r>
          </a:p>
          <a:p>
            <a:pPr lvl="1"/>
            <a:r>
              <a:rPr lang="en-US" sz="3000" dirty="0">
                <a:latin typeface="Corbel" panose="020B0503020204020204" pitchFamily="34" charset="0"/>
              </a:rPr>
              <a:t>Conservation Commission</a:t>
            </a:r>
          </a:p>
          <a:p>
            <a:pPr lvl="2"/>
            <a:r>
              <a:rPr lang="en-US" sz="2800" dirty="0">
                <a:latin typeface="Corbel" panose="020B0503020204020204" pitchFamily="34" charset="0"/>
              </a:rPr>
              <a:t>Natural Resource Inventory Funds</a:t>
            </a:r>
          </a:p>
          <a:p>
            <a:pPr lvl="3"/>
            <a:r>
              <a:rPr lang="en-US" sz="2800" dirty="0">
                <a:latin typeface="Corbel" panose="020B0503020204020204" pitchFamily="34" charset="0"/>
              </a:rPr>
              <a:t>Limited to $50,000/landowner</a:t>
            </a:r>
          </a:p>
          <a:p>
            <a:pPr lvl="2"/>
            <a:r>
              <a:rPr lang="en-US" sz="2800" dirty="0">
                <a:latin typeface="Corbel" panose="020B0503020204020204" pitchFamily="34" charset="0"/>
              </a:rPr>
              <a:t>Irrigation Efficiencies Program</a:t>
            </a:r>
          </a:p>
          <a:p>
            <a:pPr lvl="1"/>
            <a:endParaRPr lang="en-US" sz="30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822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D2C31-8820-4B56-A349-BDD2B3AF8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913207"/>
          </a:xfrm>
        </p:spPr>
        <p:txBody>
          <a:bodyPr/>
          <a:lstStyle/>
          <a:p>
            <a:r>
              <a:rPr lang="en-US" b="1" dirty="0"/>
              <a:t>RCPP – EQIP Progress to 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4B243-53EA-4794-8B90-53261C088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48882"/>
            <a:ext cx="5190682" cy="5309118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Funding Pools</a:t>
            </a:r>
          </a:p>
          <a:p>
            <a:pPr lvl="1"/>
            <a:r>
              <a:rPr lang="en-US" sz="2200" dirty="0"/>
              <a:t>Insufficient water‐drought</a:t>
            </a:r>
          </a:p>
          <a:p>
            <a:pPr lvl="1"/>
            <a:r>
              <a:rPr lang="en-US" sz="2200" dirty="0"/>
              <a:t>Livestock</a:t>
            </a:r>
          </a:p>
          <a:p>
            <a:pPr lvl="1"/>
            <a:r>
              <a:rPr lang="en-US" sz="2200" dirty="0"/>
              <a:t>Fish &amp; wildlife habitat</a:t>
            </a:r>
          </a:p>
          <a:p>
            <a:r>
              <a:rPr lang="en-US" sz="3200" dirty="0">
                <a:latin typeface="Corbel" panose="020B0503020204020204" pitchFamily="34" charset="0"/>
              </a:rPr>
              <a:t>EQIP Sign-up #1 Nov 2017</a:t>
            </a:r>
          </a:p>
          <a:p>
            <a:pPr lvl="1"/>
            <a:r>
              <a:rPr lang="en-US" sz="2600" dirty="0"/>
              <a:t>23 applications received</a:t>
            </a:r>
          </a:p>
          <a:p>
            <a:pPr lvl="2"/>
            <a:r>
              <a:rPr lang="en-US" sz="2200" dirty="0"/>
              <a:t>8 with no previous EQIP applications</a:t>
            </a:r>
          </a:p>
          <a:p>
            <a:pPr lvl="1"/>
            <a:r>
              <a:rPr lang="en-US" sz="2600" dirty="0">
                <a:latin typeface="Corbel" panose="020B0503020204020204" pitchFamily="34" charset="0"/>
              </a:rPr>
              <a:t>Funding – $770,029 obligated</a:t>
            </a:r>
          </a:p>
          <a:p>
            <a:pPr lvl="2"/>
            <a:r>
              <a:rPr lang="en-US" sz="2200" dirty="0"/>
              <a:t>8 Applications                 7 Contracts</a:t>
            </a:r>
          </a:p>
          <a:p>
            <a:pPr lvl="2"/>
            <a:r>
              <a:rPr lang="en-US" sz="2200" dirty="0"/>
              <a:t>3 contracts with producers with no previous EQIP contracts</a:t>
            </a:r>
          </a:p>
          <a:p>
            <a:pPr lvl="1"/>
            <a:r>
              <a:rPr lang="en-US" sz="2600" dirty="0">
                <a:latin typeface="Corbel" panose="020B0503020204020204" pitchFamily="34" charset="0"/>
              </a:rPr>
              <a:t>All Projects Constructed and Certified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3CE293B-D48C-429B-AD8E-8B2430C66BCC}"/>
              </a:ext>
            </a:extLst>
          </p:cNvPr>
          <p:cNvCxnSpPr>
            <a:cxnSpLocks/>
          </p:cNvCxnSpPr>
          <p:nvPr/>
        </p:nvCxnSpPr>
        <p:spPr>
          <a:xfrm>
            <a:off x="3186827" y="4855739"/>
            <a:ext cx="895739" cy="0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DDF6DD63-4608-4BC2-8DA4-8A09906E82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3407" y="3634206"/>
            <a:ext cx="2829905" cy="21224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414E30-A505-4B13-A318-7B344C1102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6482" y="1397839"/>
            <a:ext cx="2829905" cy="199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56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D2C31-8820-4B56-A349-BDD2B3AF8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052587"/>
          </a:xfrm>
        </p:spPr>
        <p:txBody>
          <a:bodyPr/>
          <a:lstStyle/>
          <a:p>
            <a:r>
              <a:rPr lang="en-US" b="1" dirty="0"/>
              <a:t>RCPP - EQIP Progress to 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4B243-53EA-4794-8B90-53261C088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46245"/>
            <a:ext cx="7886700" cy="457485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orbel" panose="020B0503020204020204" pitchFamily="34" charset="0"/>
              </a:rPr>
              <a:t>EQIP Sign-up #2 November 2018</a:t>
            </a:r>
          </a:p>
          <a:p>
            <a:pPr lvl="1"/>
            <a:r>
              <a:rPr lang="en-US" sz="2400" dirty="0"/>
              <a:t>35 applications accepted</a:t>
            </a:r>
          </a:p>
          <a:p>
            <a:pPr lvl="2"/>
            <a:r>
              <a:rPr lang="en-US" sz="2000" dirty="0"/>
              <a:t>19 applications from producers with no previous EQIP contracts</a:t>
            </a:r>
          </a:p>
          <a:p>
            <a:pPr lvl="2"/>
            <a:r>
              <a:rPr lang="en-US" sz="2000" dirty="0"/>
              <a:t>7 applications from likely Beginning Farmers</a:t>
            </a:r>
          </a:p>
          <a:p>
            <a:pPr lvl="1"/>
            <a:r>
              <a:rPr lang="en-US" sz="2400" dirty="0"/>
              <a:t>Funding – $ 935,532 obligated</a:t>
            </a:r>
          </a:p>
          <a:p>
            <a:pPr lvl="2"/>
            <a:r>
              <a:rPr lang="en-US" sz="2000" dirty="0"/>
              <a:t>8 Contracts (5 with producers with no previous EQIP)</a:t>
            </a:r>
            <a:endParaRPr lang="en-US" sz="2400" dirty="0"/>
          </a:p>
          <a:p>
            <a:pPr marL="525780" indent="-342900"/>
            <a:r>
              <a:rPr lang="en-US" sz="2400" dirty="0"/>
              <a:t>Construction underway now on three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E55A2B-2AFB-4470-BF02-548D850B3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374" y="4362449"/>
            <a:ext cx="3318241" cy="24886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84BF95-8C4A-4F65-92FF-F8D358026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2450"/>
            <a:ext cx="3318240" cy="24886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321FCE-16C0-4FAC-8946-6E5DDA74C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5876" y="4143006"/>
            <a:ext cx="3094998" cy="232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94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BA78D-235A-4711-897E-CBCA3374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Financial Assistance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977ED-33EB-4C6C-BAA9-25831D10B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1782147"/>
            <a:ext cx="7704667" cy="4591221"/>
          </a:xfrm>
        </p:spPr>
        <p:txBody>
          <a:bodyPr>
            <a:normAutofit/>
          </a:bodyPr>
          <a:lstStyle/>
          <a:p>
            <a:r>
              <a:rPr lang="en-US" sz="3800" dirty="0">
                <a:latin typeface="Corbel" panose="020B0503020204020204" pitchFamily="34" charset="0"/>
              </a:rPr>
              <a:t>Program Updates</a:t>
            </a:r>
          </a:p>
          <a:p>
            <a:pPr lvl="1"/>
            <a:r>
              <a:rPr lang="en-US" sz="3000" dirty="0">
                <a:latin typeface="Corbel" panose="020B0503020204020204" pitchFamily="34" charset="0"/>
              </a:rPr>
              <a:t>RCPP </a:t>
            </a:r>
          </a:p>
          <a:p>
            <a:pPr lvl="2"/>
            <a:r>
              <a:rPr lang="en-US" sz="2800" dirty="0">
                <a:latin typeface="Corbel" panose="020B0503020204020204" pitchFamily="34" charset="0"/>
              </a:rPr>
              <a:t>New round applications due December 2019</a:t>
            </a:r>
          </a:p>
          <a:p>
            <a:pPr lvl="1"/>
            <a:endParaRPr lang="en-US" sz="28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305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56822-8760-4199-A7C3-FFFE9E6EA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RCPP – 2019 Application Announcement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42394-DA93-481E-B856-4FA6DEF7D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latin typeface="Corbel" panose="020B0503020204020204" pitchFamily="34" charset="0"/>
              </a:rPr>
              <a:t>RCPP Conservation Activities</a:t>
            </a:r>
          </a:p>
          <a:p>
            <a:pPr lvl="1"/>
            <a:r>
              <a:rPr lang="en-US" dirty="0"/>
              <a:t>Land management/land improvement/restoration practices</a:t>
            </a:r>
          </a:p>
          <a:p>
            <a:pPr lvl="1"/>
            <a:r>
              <a:rPr lang="en-US" dirty="0"/>
              <a:t>Land rentals</a:t>
            </a:r>
          </a:p>
          <a:p>
            <a:pPr lvl="1"/>
            <a:r>
              <a:rPr lang="en-US" dirty="0"/>
              <a:t>Entity-held easements</a:t>
            </a:r>
          </a:p>
          <a:p>
            <a:pPr lvl="1"/>
            <a:r>
              <a:rPr lang="en-US" dirty="0"/>
              <a:t>United States-held easements</a:t>
            </a:r>
          </a:p>
          <a:p>
            <a:pPr lvl="1"/>
            <a:r>
              <a:rPr lang="en-US" dirty="0"/>
              <a:t>Public works/watersheds</a:t>
            </a:r>
          </a:p>
          <a:p>
            <a:r>
              <a:rPr lang="en-US" sz="3200" dirty="0">
                <a:latin typeface="Corbel" panose="020B0503020204020204" pitchFamily="34" charset="0"/>
              </a:rPr>
              <a:t>Funding Pools</a:t>
            </a:r>
          </a:p>
          <a:p>
            <a:pPr lvl="1"/>
            <a:r>
              <a:rPr lang="en-US" dirty="0"/>
              <a:t>State/Multi-state</a:t>
            </a:r>
          </a:p>
          <a:p>
            <a:pPr lvl="1"/>
            <a:r>
              <a:rPr lang="en-US" dirty="0"/>
              <a:t>Critical Conservation Areas</a:t>
            </a:r>
          </a:p>
        </p:txBody>
      </p:sp>
      <p:pic>
        <p:nvPicPr>
          <p:cNvPr id="1026" name="Picture 2" descr="thumbnail of rcpp critical conservation areas in CONUS, AK, HI and PR">
            <a:extLst>
              <a:ext uri="{FF2B5EF4-FFF2-40B4-BE49-F238E27FC236}">
                <a16:creationId xmlns:a16="http://schemas.microsoft.com/office/drawing/2014/main" id="{53F87AA1-DF56-48AC-996B-0EC2B1806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274" y="3429000"/>
            <a:ext cx="3842307" cy="26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279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BA78D-235A-4711-897E-CBCA3374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Financial Assistance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977ED-33EB-4C6C-BAA9-25831D10B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1782147"/>
            <a:ext cx="7704667" cy="4591221"/>
          </a:xfrm>
        </p:spPr>
        <p:txBody>
          <a:bodyPr>
            <a:normAutofit/>
          </a:bodyPr>
          <a:lstStyle/>
          <a:p>
            <a:r>
              <a:rPr lang="en-US" sz="3800" dirty="0">
                <a:latin typeface="Corbel" panose="020B0503020204020204" pitchFamily="34" charset="0"/>
              </a:rPr>
              <a:t>Program Updates</a:t>
            </a:r>
          </a:p>
          <a:p>
            <a:pPr lvl="1"/>
            <a:r>
              <a:rPr lang="en-US" sz="3000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RCPP </a:t>
            </a:r>
          </a:p>
          <a:p>
            <a:pPr lvl="2"/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New round applications due December 2019</a:t>
            </a:r>
          </a:p>
          <a:p>
            <a:pPr lvl="1"/>
            <a:r>
              <a:rPr lang="en-US" sz="3000" dirty="0">
                <a:latin typeface="Corbel" panose="020B0503020204020204" pitchFamily="34" charset="0"/>
              </a:rPr>
              <a:t>Fish Barrier Removal Board</a:t>
            </a:r>
          </a:p>
          <a:p>
            <a:pPr lvl="2"/>
            <a:r>
              <a:rPr lang="en-US" sz="2800" dirty="0">
                <a:latin typeface="Corbel" panose="020B0503020204020204" pitchFamily="34" charset="0"/>
              </a:rPr>
              <a:t>Watershed Pathway</a:t>
            </a:r>
          </a:p>
          <a:p>
            <a:pPr lvl="1"/>
            <a:r>
              <a:rPr lang="en-US" sz="3000" dirty="0">
                <a:latin typeface="Corbel" panose="020B0503020204020204" pitchFamily="34" charset="0"/>
              </a:rPr>
              <a:t>Salmon Recovery Funding Board</a:t>
            </a:r>
          </a:p>
          <a:p>
            <a:pPr lvl="2"/>
            <a:r>
              <a:rPr lang="en-US" sz="2800" dirty="0">
                <a:latin typeface="Corbel" panose="020B0503020204020204" pitchFamily="34" charset="0"/>
              </a:rPr>
              <a:t>Targeted Investment Funds</a:t>
            </a:r>
          </a:p>
        </p:txBody>
      </p:sp>
    </p:spTree>
    <p:extLst>
      <p:ext uri="{BB962C8B-B14F-4D97-AF65-F5344CB8AC3E}">
        <p14:creationId xmlns:p14="http://schemas.microsoft.com/office/powerpoint/2010/main" val="3740974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AD2A7-CB1A-42A1-9B00-59663E786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3235138" cy="201948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Brian Abbott Fish Barrier Removal 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999DF-8E76-4353-80D1-5B6236AB3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788023"/>
            <a:ext cx="3011021" cy="338893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Coleman Creek – Olmstead</a:t>
            </a:r>
          </a:p>
          <a:p>
            <a:r>
              <a:rPr lang="en-US" dirty="0"/>
              <a:t>Cooke Creek Barriers</a:t>
            </a:r>
          </a:p>
          <a:p>
            <a:r>
              <a:rPr lang="en-US" dirty="0"/>
              <a:t>Parke Creek Barriers</a:t>
            </a:r>
          </a:p>
          <a:p>
            <a:r>
              <a:rPr lang="en-US" dirty="0"/>
              <a:t>Caribou Creek Barriers</a:t>
            </a:r>
          </a:p>
          <a:p>
            <a:pPr marL="0" indent="0">
              <a:buNone/>
            </a:pPr>
            <a:r>
              <a:rPr lang="en-US" dirty="0"/>
              <a:t>Total - $1,723,322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Kittitas County – Vantage Hwy at Coleman Creek</a:t>
            </a:r>
          </a:p>
          <a:p>
            <a:pPr marL="0" indent="0">
              <a:buNone/>
            </a:pPr>
            <a:r>
              <a:rPr lang="en-US" dirty="0"/>
              <a:t>Total - $1,336,080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6C2BF1F-1F39-493F-922C-7C628358F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1439" y="12365"/>
            <a:ext cx="5289808" cy="684563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A505CA8-6CD9-47FF-A848-AE88C19FE8BA}"/>
              </a:ext>
            </a:extLst>
          </p:cNvPr>
          <p:cNvSpPr/>
          <p:nvPr/>
        </p:nvSpPr>
        <p:spPr>
          <a:xfrm rot="1292143">
            <a:off x="5764304" y="4781588"/>
            <a:ext cx="295836" cy="367552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27C5A93-3A34-4A40-B2CC-F91AFE37D8CE}"/>
              </a:ext>
            </a:extLst>
          </p:cNvPr>
          <p:cNvSpPr/>
          <p:nvPr/>
        </p:nvSpPr>
        <p:spPr>
          <a:xfrm>
            <a:off x="6033245" y="5014670"/>
            <a:ext cx="358589" cy="304799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329912-A819-4EA7-8DD5-AAA7B8ACC517}"/>
              </a:ext>
            </a:extLst>
          </p:cNvPr>
          <p:cNvSpPr/>
          <p:nvPr/>
        </p:nvSpPr>
        <p:spPr>
          <a:xfrm>
            <a:off x="6938682" y="3898565"/>
            <a:ext cx="295836" cy="367552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F72172C-FC73-43FA-A0DB-1A604F21C2AB}"/>
              </a:ext>
            </a:extLst>
          </p:cNvPr>
          <p:cNvSpPr/>
          <p:nvPr/>
        </p:nvSpPr>
        <p:spPr>
          <a:xfrm>
            <a:off x="5652246" y="3768576"/>
            <a:ext cx="255492" cy="233084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CBC6CC-6E5A-4AE4-84CC-A240FD8CEFA2}"/>
              </a:ext>
            </a:extLst>
          </p:cNvPr>
          <p:cNvSpPr/>
          <p:nvPr/>
        </p:nvSpPr>
        <p:spPr>
          <a:xfrm>
            <a:off x="5907738" y="3009977"/>
            <a:ext cx="179297" cy="104178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F8E413-7C9B-40DC-8594-B958A220CA9A}"/>
              </a:ext>
            </a:extLst>
          </p:cNvPr>
          <p:cNvSpPr/>
          <p:nvPr/>
        </p:nvSpPr>
        <p:spPr>
          <a:xfrm>
            <a:off x="5630149" y="2749377"/>
            <a:ext cx="106946" cy="896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AD2A7-CB1A-42A1-9B00-59663E786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3225542" cy="2560226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Salmon Recovery Funding 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999DF-8E76-4353-80D1-5B6236AB3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429000"/>
            <a:ext cx="3225542" cy="2633662"/>
          </a:xfrm>
        </p:spPr>
        <p:txBody>
          <a:bodyPr>
            <a:normAutofit/>
          </a:bodyPr>
          <a:lstStyle/>
          <a:p>
            <a:r>
              <a:rPr lang="en-US" dirty="0"/>
              <a:t>Targeted Investment Projects - $883,000</a:t>
            </a:r>
          </a:p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580ABE5-0AB3-4B31-A81B-6AC9476D6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4192" y="12365"/>
            <a:ext cx="5289808" cy="684563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6AE5FB5-F4A3-4C0B-9A34-CE7DFA6B1B4A}"/>
              </a:ext>
            </a:extLst>
          </p:cNvPr>
          <p:cNvSpPr/>
          <p:nvPr/>
        </p:nvSpPr>
        <p:spPr>
          <a:xfrm>
            <a:off x="5235388" y="4077859"/>
            <a:ext cx="295836" cy="367552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7D12EF3-ADCE-401E-AF85-53D77265407B}"/>
              </a:ext>
            </a:extLst>
          </p:cNvPr>
          <p:cNvSpPr/>
          <p:nvPr/>
        </p:nvSpPr>
        <p:spPr>
          <a:xfrm>
            <a:off x="5531224" y="4261635"/>
            <a:ext cx="206188" cy="286871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53E749A-1DEC-4CA0-B89F-8134AE060117}"/>
              </a:ext>
            </a:extLst>
          </p:cNvPr>
          <p:cNvSpPr/>
          <p:nvPr/>
        </p:nvSpPr>
        <p:spPr>
          <a:xfrm>
            <a:off x="5853952" y="3338270"/>
            <a:ext cx="251012" cy="280687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BA62857-459E-4F79-ACA4-39FFF8038095}"/>
              </a:ext>
            </a:extLst>
          </p:cNvPr>
          <p:cNvSpPr/>
          <p:nvPr/>
        </p:nvSpPr>
        <p:spPr>
          <a:xfrm>
            <a:off x="7270377" y="3513080"/>
            <a:ext cx="295836" cy="291353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94F4F59-5B64-40B2-887E-B439355F2F70}"/>
              </a:ext>
            </a:extLst>
          </p:cNvPr>
          <p:cNvSpPr/>
          <p:nvPr/>
        </p:nvSpPr>
        <p:spPr>
          <a:xfrm>
            <a:off x="6024282" y="2806571"/>
            <a:ext cx="251012" cy="214611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EF1C5E0-23D1-463C-870A-126B3F2C92F3}"/>
              </a:ext>
            </a:extLst>
          </p:cNvPr>
          <p:cNvSpPr/>
          <p:nvPr/>
        </p:nvSpPr>
        <p:spPr>
          <a:xfrm>
            <a:off x="5589494" y="2710741"/>
            <a:ext cx="251012" cy="214611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829097-1129-40DF-B738-C5777ACD3BB8}"/>
              </a:ext>
            </a:extLst>
          </p:cNvPr>
          <p:cNvSpPr/>
          <p:nvPr/>
        </p:nvSpPr>
        <p:spPr>
          <a:xfrm>
            <a:off x="5674974" y="2758342"/>
            <a:ext cx="106946" cy="896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BA78D-235A-4711-897E-CBCA3374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Financial Assistance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977ED-33EB-4C6C-BAA9-25831D10B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1782147"/>
            <a:ext cx="7704667" cy="4591221"/>
          </a:xfrm>
        </p:spPr>
        <p:txBody>
          <a:bodyPr>
            <a:normAutofit lnSpcReduction="10000"/>
          </a:bodyPr>
          <a:lstStyle/>
          <a:p>
            <a:r>
              <a:rPr lang="en-US" sz="3800" dirty="0">
                <a:latin typeface="Corbel" panose="020B0503020204020204" pitchFamily="34" charset="0"/>
              </a:rPr>
              <a:t>Program Updates</a:t>
            </a:r>
          </a:p>
          <a:p>
            <a:pPr lvl="1"/>
            <a:r>
              <a:rPr lang="en-US" sz="3000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RCPP </a:t>
            </a:r>
          </a:p>
          <a:p>
            <a:pPr lvl="2"/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New round applications due December 2019</a:t>
            </a:r>
          </a:p>
          <a:p>
            <a:pPr lvl="1"/>
            <a:r>
              <a:rPr lang="en-US" sz="3000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Fish Barrier Removal Board</a:t>
            </a:r>
          </a:p>
          <a:p>
            <a:pPr lvl="2"/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Watershed Pathway</a:t>
            </a:r>
          </a:p>
          <a:p>
            <a:pPr lvl="1"/>
            <a:r>
              <a:rPr lang="en-US" sz="3000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Salmon Recovery Funding Board</a:t>
            </a:r>
          </a:p>
          <a:p>
            <a:pPr lvl="2"/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Targeted Investment Funds</a:t>
            </a:r>
          </a:p>
          <a:p>
            <a:pPr lvl="1"/>
            <a:r>
              <a:rPr lang="en-US" sz="3000" dirty="0">
                <a:latin typeface="Corbel" panose="020B0503020204020204" pitchFamily="34" charset="0"/>
              </a:rPr>
              <a:t>Kittitas County’s Distressed Counties Sales &amp; Use Tax Funding</a:t>
            </a:r>
          </a:p>
          <a:p>
            <a:pPr lvl="2"/>
            <a:r>
              <a:rPr lang="en-US" sz="2800" dirty="0">
                <a:latin typeface="Corbel" panose="020B0503020204020204" pitchFamily="34" charset="0"/>
              </a:rPr>
              <a:t>Application due November 8, 2019</a:t>
            </a:r>
          </a:p>
        </p:txBody>
      </p:sp>
    </p:spTree>
    <p:extLst>
      <p:ext uri="{BB962C8B-B14F-4D97-AF65-F5344CB8AC3E}">
        <p14:creationId xmlns:p14="http://schemas.microsoft.com/office/powerpoint/2010/main" val="3528783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1BC07-CA08-492B-A00B-07C3A0230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Minutes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8544D0-137D-417B-A2BF-000787BB7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2438401"/>
            <a:ext cx="7704667" cy="3758211"/>
          </a:xfrm>
        </p:spPr>
        <p:txBody>
          <a:bodyPr anchor="t">
            <a:normAutofit/>
          </a:bodyPr>
          <a:lstStyle/>
          <a:p>
            <a:pPr marL="342900" indent="-342900"/>
            <a:r>
              <a:rPr lang="en-US" sz="2800" dirty="0">
                <a:latin typeface="Corbel" panose="020B0503020204020204" pitchFamily="34" charset="0"/>
              </a:rPr>
              <a:t>Minutes – July 26, 2019</a:t>
            </a:r>
          </a:p>
          <a:p>
            <a:pPr marL="1074420" lvl="2" indent="-342900"/>
            <a:endParaRPr lang="en-US" sz="26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008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BA78D-235A-4711-897E-CBCA3374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Reporting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977ED-33EB-4C6C-BAA9-25831D10B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2115967"/>
            <a:ext cx="7704667" cy="3883849"/>
          </a:xfrm>
        </p:spPr>
        <p:txBody>
          <a:bodyPr>
            <a:normAutofit/>
          </a:bodyPr>
          <a:lstStyle/>
          <a:p>
            <a:r>
              <a:rPr lang="en-US" sz="3800" dirty="0">
                <a:latin typeface="Corbel" panose="020B0503020204020204" pitchFamily="34" charset="0"/>
              </a:rPr>
              <a:t>2-Year progress report</a:t>
            </a:r>
          </a:p>
          <a:p>
            <a:r>
              <a:rPr lang="en-US" sz="3800" dirty="0">
                <a:latin typeface="Corbel" panose="020B0503020204020204" pitchFamily="34" charset="0"/>
              </a:rPr>
              <a:t>5 Year progress report</a:t>
            </a:r>
          </a:p>
          <a:p>
            <a:pPr lvl="2"/>
            <a:r>
              <a:rPr lang="en-US" sz="3400" dirty="0">
                <a:latin typeface="Corbel" panose="020B0503020204020204" pitchFamily="34" charset="0"/>
              </a:rPr>
              <a:t>Due November 2020</a:t>
            </a:r>
          </a:p>
        </p:txBody>
      </p:sp>
    </p:spTree>
    <p:extLst>
      <p:ext uri="{BB962C8B-B14F-4D97-AF65-F5344CB8AC3E}">
        <p14:creationId xmlns:p14="http://schemas.microsoft.com/office/powerpoint/2010/main" val="2516937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BA78D-235A-4711-897E-CBCA3374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Action Register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977ED-33EB-4C6C-BAA9-25831D10B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2438401"/>
            <a:ext cx="7704667" cy="3561415"/>
          </a:xfrm>
        </p:spPr>
        <p:txBody>
          <a:bodyPr anchor="t">
            <a:normAutofit/>
          </a:bodyPr>
          <a:lstStyle/>
          <a:p>
            <a:r>
              <a:rPr lang="en-US" sz="3200" dirty="0">
                <a:latin typeface="Corbel" panose="020B0503020204020204" pitchFamily="34" charset="0"/>
              </a:rPr>
              <a:t>Watershed Group Meeting – December 13, 2019</a:t>
            </a:r>
          </a:p>
        </p:txBody>
      </p:sp>
    </p:spTree>
    <p:extLst>
      <p:ext uri="{BB962C8B-B14F-4D97-AF65-F5344CB8AC3E}">
        <p14:creationId xmlns:p14="http://schemas.microsoft.com/office/powerpoint/2010/main" val="2620578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1BC07-CA08-492B-A00B-07C3A0230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Watershed Group Membership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8544D0-137D-417B-A2BF-000787BB7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2438401"/>
            <a:ext cx="7704667" cy="3758211"/>
          </a:xfrm>
        </p:spPr>
        <p:txBody>
          <a:bodyPr anchor="t">
            <a:normAutofit/>
          </a:bodyPr>
          <a:lstStyle/>
          <a:p>
            <a:pPr marL="342900" indent="-342900"/>
            <a:r>
              <a:rPr lang="en-US" sz="2800" dirty="0">
                <a:latin typeface="Corbel" panose="020B0503020204020204" pitchFamily="34" charset="0"/>
              </a:rPr>
              <a:t>Washington Water Trust</a:t>
            </a:r>
          </a:p>
          <a:p>
            <a:pPr marL="342900" indent="-342900"/>
            <a:r>
              <a:rPr lang="en-US" sz="2800" dirty="0">
                <a:latin typeface="Corbel" panose="020B0503020204020204" pitchFamily="34" charset="0"/>
              </a:rPr>
              <a:t>Trout Unlimited</a:t>
            </a:r>
          </a:p>
          <a:p>
            <a:pPr marL="342900" indent="-342900"/>
            <a:r>
              <a:rPr lang="en-US" sz="2800" dirty="0">
                <a:latin typeface="Corbel" panose="020B0503020204020204" pitchFamily="34" charset="0"/>
              </a:rPr>
              <a:t>Technical Subcommittee</a:t>
            </a:r>
          </a:p>
        </p:txBody>
      </p:sp>
    </p:spTree>
    <p:extLst>
      <p:ext uri="{BB962C8B-B14F-4D97-AF65-F5344CB8AC3E}">
        <p14:creationId xmlns:p14="http://schemas.microsoft.com/office/powerpoint/2010/main" val="83794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BA78D-235A-4711-897E-CBCA3374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Outreach Activities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977ED-33EB-4C6C-BAA9-25831D10B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US" sz="3200" dirty="0"/>
              <a:t>On-Line Map and Inventory</a:t>
            </a:r>
          </a:p>
        </p:txBody>
      </p:sp>
    </p:spTree>
    <p:extLst>
      <p:ext uri="{BB962C8B-B14F-4D97-AF65-F5344CB8AC3E}">
        <p14:creationId xmlns:p14="http://schemas.microsoft.com/office/powerpoint/2010/main" val="1202728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BA78D-235A-4711-897E-CBCA3374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Outreach Activities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977ED-33EB-4C6C-BAA9-25831D10B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US" sz="3200" dirty="0"/>
              <a:t>On-Line Map and Inventory Project”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0F03C-C515-452B-B87A-B1393ECEA4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18" b="4650"/>
          <a:stretch/>
        </p:blipFill>
        <p:spPr>
          <a:xfrm>
            <a:off x="0" y="1553587"/>
            <a:ext cx="9144000" cy="468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39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BA78D-235A-4711-897E-CBCA3374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Outreach Activities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977ED-33EB-4C6C-BAA9-25831D10B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US" sz="3200" dirty="0"/>
              <a:t>Outreach plan status</a:t>
            </a:r>
          </a:p>
          <a:p>
            <a:pPr lvl="1"/>
            <a:r>
              <a:rPr lang="en-US" sz="3000" dirty="0"/>
              <a:t>Release of map and survey</a:t>
            </a:r>
          </a:p>
          <a:p>
            <a:pPr lvl="1"/>
            <a:r>
              <a:rPr lang="en-US" sz="3000" dirty="0"/>
              <a:t>Newsletter</a:t>
            </a:r>
          </a:p>
          <a:p>
            <a:pPr lvl="1"/>
            <a:r>
              <a:rPr lang="en-US" sz="3000" dirty="0"/>
              <a:t>Social Media</a:t>
            </a:r>
          </a:p>
          <a:p>
            <a:pPr lvl="1"/>
            <a:r>
              <a:rPr lang="en-US" sz="3000" dirty="0"/>
              <a:t>Website</a:t>
            </a:r>
          </a:p>
          <a:p>
            <a:r>
              <a:rPr lang="en-US" sz="3200" dirty="0"/>
              <a:t>Workshop – Soil Health February 2020</a:t>
            </a:r>
          </a:p>
        </p:txBody>
      </p:sp>
    </p:spTree>
    <p:extLst>
      <p:ext uri="{BB962C8B-B14F-4D97-AF65-F5344CB8AC3E}">
        <p14:creationId xmlns:p14="http://schemas.microsoft.com/office/powerpoint/2010/main" val="1077854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BA78D-235A-4711-897E-CBCA3374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Technical Assistance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977ED-33EB-4C6C-BAA9-25831D10B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2115967"/>
            <a:ext cx="7704667" cy="3883849"/>
          </a:xfrm>
        </p:spPr>
        <p:txBody>
          <a:bodyPr>
            <a:normAutofit/>
          </a:bodyPr>
          <a:lstStyle/>
          <a:p>
            <a:r>
              <a:rPr lang="en-US" sz="3800" dirty="0">
                <a:latin typeface="Corbel" panose="020B0503020204020204" pitchFamily="34" charset="0"/>
              </a:rPr>
              <a:t>Landowner Inventories</a:t>
            </a:r>
          </a:p>
          <a:p>
            <a:r>
              <a:rPr lang="en-US" sz="3800" dirty="0">
                <a:latin typeface="Corbel" panose="020B0503020204020204" pitchFamily="34" charset="0"/>
              </a:rPr>
              <a:t>Drone Technology</a:t>
            </a:r>
          </a:p>
        </p:txBody>
      </p:sp>
    </p:spTree>
    <p:extLst>
      <p:ext uri="{BB962C8B-B14F-4D97-AF65-F5344CB8AC3E}">
        <p14:creationId xmlns:p14="http://schemas.microsoft.com/office/powerpoint/2010/main" val="3347472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C3838-DD9E-44EB-8EFA-D1ACDC14E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86CC42-CFE5-4722-93FC-45D4BF70D7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63681" cy="6858000"/>
          </a:xfrm>
        </p:spPr>
      </p:pic>
    </p:spTree>
    <p:extLst>
      <p:ext uri="{BB962C8B-B14F-4D97-AF65-F5344CB8AC3E}">
        <p14:creationId xmlns:p14="http://schemas.microsoft.com/office/powerpoint/2010/main" val="55219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0408C-5B8A-4E6A-B539-F03E7B539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1B2009A-FC3A-44F4-B328-5FDA12B26C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15200"/>
          </a:xfrm>
        </p:spPr>
      </p:pic>
    </p:spTree>
    <p:extLst>
      <p:ext uri="{BB962C8B-B14F-4D97-AF65-F5344CB8AC3E}">
        <p14:creationId xmlns:p14="http://schemas.microsoft.com/office/powerpoint/2010/main" val="32457031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19051</TotalTime>
  <Words>397</Words>
  <Application>Microsoft Office PowerPoint</Application>
  <PresentationFormat>On-screen Show (4:3)</PresentationFormat>
  <Paragraphs>102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Corbel</vt:lpstr>
      <vt:lpstr>Wingdings</vt:lpstr>
      <vt:lpstr>Wood Type</vt:lpstr>
      <vt:lpstr>Kittitas County Voluntary Stewardship Program</vt:lpstr>
      <vt:lpstr>Review Minutes</vt:lpstr>
      <vt:lpstr>Watershed Group Membership</vt:lpstr>
      <vt:lpstr>Outreach Activities</vt:lpstr>
      <vt:lpstr>Outreach Activities</vt:lpstr>
      <vt:lpstr>Outreach Activities</vt:lpstr>
      <vt:lpstr>Technical Assistance</vt:lpstr>
      <vt:lpstr>PowerPoint Presentation</vt:lpstr>
      <vt:lpstr>PowerPoint Presentation</vt:lpstr>
      <vt:lpstr>PowerPoint Presentation</vt:lpstr>
      <vt:lpstr>Financial Assistance</vt:lpstr>
      <vt:lpstr>RCPP – EQIP Progress to Date</vt:lpstr>
      <vt:lpstr>RCPP - EQIP Progress to Date</vt:lpstr>
      <vt:lpstr>Financial Assistance</vt:lpstr>
      <vt:lpstr>RCPP – 2019 Application Announcement</vt:lpstr>
      <vt:lpstr>Financial Assistance</vt:lpstr>
      <vt:lpstr>Brian Abbott Fish Barrier Removal Board</vt:lpstr>
      <vt:lpstr>Salmon Recovery Funding Board</vt:lpstr>
      <vt:lpstr>Financial Assistance</vt:lpstr>
      <vt:lpstr>Reporting Requirements</vt:lpstr>
      <vt:lpstr>Action Register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Lael</dc:creator>
  <cp:lastModifiedBy>Anna Lael</cp:lastModifiedBy>
  <cp:revision>83</cp:revision>
  <dcterms:created xsi:type="dcterms:W3CDTF">2018-02-08T18:04:56Z</dcterms:created>
  <dcterms:modified xsi:type="dcterms:W3CDTF">2019-10-25T16:13:23Z</dcterms:modified>
</cp:coreProperties>
</file>